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sldIdLst>
    <p:sldId id="256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9/17/2020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smtClean="0"/>
              <a:t>Tháng 9/2020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smtClean="0"/>
              <a:t>Boxplot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Bách phân vị (percentile)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AS"/>
              <a:t>Phân vị thứ p (p là 1 giá trị tại vị trí p%):</a:t>
            </a:r>
          </a:p>
          <a:p>
            <a:pPr lvl="1"/>
            <a:r>
              <a:rPr lang="en-US" altLang="en-AS"/>
              <a:t>có ít nhất p% các quan sát có giá trị </a:t>
            </a:r>
            <a:r>
              <a:rPr lang="en-US" altLang="en-AS">
                <a:sym typeface="Symbol" panose="05050102010706020507" pitchFamily="18" charset="2"/>
              </a:rPr>
              <a:t> </a:t>
            </a:r>
            <a:r>
              <a:rPr lang="en-US" altLang="en-AS"/>
              <a:t>p</a:t>
            </a:r>
          </a:p>
          <a:p>
            <a:pPr lvl="1"/>
            <a:r>
              <a:rPr lang="en-US" altLang="en-AS"/>
              <a:t>có ít nhất (100 – p)% các quan sát có giá trị </a:t>
            </a:r>
            <a:r>
              <a:rPr lang="en-US" altLang="en-AS">
                <a:sym typeface="Symbol" panose="05050102010706020507" pitchFamily="18" charset="2"/>
              </a:rPr>
              <a:t> </a:t>
            </a:r>
            <a:r>
              <a:rPr lang="en-US" altLang="en-AS"/>
              <a:t>p</a:t>
            </a:r>
            <a:endParaRPr lang="en-US"/>
          </a:p>
          <a:p>
            <a:r>
              <a:rPr lang="en-US" altLang="en-AS"/>
              <a:t>Các bước tính giá trị phân vị thứ p </a:t>
            </a:r>
            <a:r>
              <a:rPr lang="en-US" altLang="en-AS" smtClean="0"/>
              <a:t>:</a:t>
            </a:r>
          </a:p>
          <a:p>
            <a:pPr lvl="1"/>
            <a:r>
              <a:rPr lang="en-US" altLang="en-AS" smtClean="0"/>
              <a:t>B1: </a:t>
            </a:r>
            <a:r>
              <a:rPr lang="en-US" altLang="en-AS"/>
              <a:t>Sắp xếp n quan sát theo thứ tự tăng dần.</a:t>
            </a:r>
            <a:endParaRPr lang="en-US" altLang="en-AS" smtClean="0"/>
          </a:p>
          <a:p>
            <a:pPr lvl="1"/>
            <a:r>
              <a:rPr lang="en-US" altLang="en-AS" smtClean="0"/>
              <a:t>B2: Tính </a:t>
            </a:r>
            <a:r>
              <a:rPr lang="en-US" altLang="en-AS"/>
              <a:t>chỉ số </a:t>
            </a:r>
            <a:r>
              <a:rPr lang="en-US" altLang="en-AS"/>
              <a:t>i</a:t>
            </a:r>
            <a:r>
              <a:rPr lang="en-US" altLang="en-AS" smtClean="0"/>
              <a:t>:</a:t>
            </a:r>
          </a:p>
          <a:p>
            <a:pPr lvl="1"/>
            <a:r>
              <a:rPr lang="en-US" smtClean="0"/>
              <a:t>B3:</a:t>
            </a:r>
          </a:p>
          <a:p>
            <a:pPr lvl="2"/>
            <a:r>
              <a:rPr lang="en-US" altLang="en-AS"/>
              <a:t>Nếu chỉ số i KHÔNG phải là số nguyên thì làm tròn chỉ số i </a:t>
            </a:r>
            <a:br>
              <a:rPr lang="en-US" altLang="en-AS"/>
            </a:br>
            <a:r>
              <a:rPr lang="en-US" altLang="en-AS"/>
              <a:t>   thành số nguyên tiếp theo và sẽ là </a:t>
            </a:r>
            <a:r>
              <a:rPr lang="en-US" altLang="en-AS" u="sng"/>
              <a:t>vị trí</a:t>
            </a:r>
            <a:r>
              <a:rPr lang="en-US" altLang="en-AS"/>
              <a:t> của phân vị </a:t>
            </a:r>
            <a:r>
              <a:rPr lang="en-US" altLang="en-AS"/>
              <a:t>thứ </a:t>
            </a:r>
            <a:r>
              <a:rPr lang="en-US" altLang="en-AS" smtClean="0"/>
              <a:t>p</a:t>
            </a:r>
          </a:p>
          <a:p>
            <a:pPr lvl="2"/>
            <a:r>
              <a:rPr lang="en-US" altLang="en-AS"/>
              <a:t> Nếu chỉ số i LÀ số nguyên thì phân vị thứ p sẽ là trung bình</a:t>
            </a:r>
            <a:br>
              <a:rPr lang="en-US" altLang="en-AS"/>
            </a:br>
            <a:r>
              <a:rPr lang="en-US" altLang="en-AS"/>
              <a:t>   của hai giá trị ở vị trí thứ i và (i + 1)</a:t>
            </a:r>
            <a:endParaRPr lang="en-US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20240"/>
              </p:ext>
            </p:extLst>
          </p:nvPr>
        </p:nvGraphicFramePr>
        <p:xfrm>
          <a:off x="4148743" y="3927763"/>
          <a:ext cx="8778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482391" imgH="393529" progId="Equation.3">
                  <p:embed/>
                </p:oleObj>
              </mc:Choice>
              <mc:Fallback>
                <p:oleObj name="Equation" r:id="rId3" imgW="482391" imgH="393529" progId="Equation.3">
                  <p:embed/>
                  <p:pic>
                    <p:nvPicPr>
                      <p:cNvPr id="522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743" y="3927763"/>
                        <a:ext cx="877888" cy="71437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12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Bách phân vị (percentile)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AS" u="sng">
                <a:solidFill>
                  <a:schemeClr val="accent2"/>
                </a:solidFill>
              </a:rPr>
              <a:t>VD</a:t>
            </a:r>
            <a:r>
              <a:rPr lang="en-US" altLang="en-AS">
                <a:solidFill>
                  <a:schemeClr val="accent2"/>
                </a:solidFill>
              </a:rPr>
              <a:t>: Cho mẫu gồm các </a:t>
            </a:r>
            <a:r>
              <a:rPr lang="en-US" altLang="en-AS">
                <a:solidFill>
                  <a:schemeClr val="accent2"/>
                </a:solidFill>
              </a:rPr>
              <a:t>giá </a:t>
            </a:r>
            <a:r>
              <a:rPr lang="en-US" altLang="en-AS" smtClean="0">
                <a:solidFill>
                  <a:schemeClr val="accent2"/>
                </a:solidFill>
              </a:rPr>
              <a:t>trị (</a:t>
            </a:r>
            <a:r>
              <a:rPr lang="en-US" altLang="en-AS" b="1" u="sng" smtClean="0">
                <a:solidFill>
                  <a:schemeClr val="accent2"/>
                </a:solidFill>
              </a:rPr>
              <a:t>index tính từ 1</a:t>
            </a:r>
            <a:r>
              <a:rPr lang="en-US" altLang="en-AS" smtClean="0">
                <a:solidFill>
                  <a:schemeClr val="accent2"/>
                </a:solidFill>
              </a:rPr>
              <a:t>)</a:t>
            </a:r>
            <a:endParaRPr lang="en-US" altLang="en-AS"/>
          </a:p>
          <a:p>
            <a:pPr lvl="1">
              <a:buNone/>
            </a:pPr>
            <a:r>
              <a:rPr lang="en-US" altLang="en-AS" sz="1700"/>
              <a:t>3310, 3355, 3450, 3480, 3480, 3490, 3520, 3540, 3550, 3650, 3730, 3925</a:t>
            </a:r>
          </a:p>
          <a:p>
            <a:pPr lvl="1">
              <a:buNone/>
            </a:pPr>
            <a:r>
              <a:rPr lang="en-US" altLang="en-AS"/>
              <a:t>Phân vị thứ 85:	i = 85.12/100 = 10.2</a:t>
            </a:r>
          </a:p>
          <a:p>
            <a:pPr lvl="1">
              <a:buNone/>
            </a:pPr>
            <a:r>
              <a:rPr lang="en-US" altLang="en-AS"/>
              <a:t>				Vì i không phải số nguyên nên làm tròn 11</a:t>
            </a:r>
          </a:p>
          <a:p>
            <a:pPr lvl="1">
              <a:buNone/>
            </a:pPr>
            <a:r>
              <a:rPr lang="en-US" altLang="en-AS"/>
              <a:t>				P85 = D[11] = 3730</a:t>
            </a:r>
          </a:p>
          <a:p>
            <a:pPr lvl="1">
              <a:spcBef>
                <a:spcPts val="25"/>
              </a:spcBef>
              <a:buNone/>
            </a:pPr>
            <a:r>
              <a:rPr lang="en-US" altLang="en-AS">
                <a:solidFill>
                  <a:srgbClr val="00B0F0"/>
                </a:solidFill>
              </a:rPr>
              <a:t>Có ít nhất 85% các quan sát có giá trị &lt;= 3730 và</a:t>
            </a:r>
          </a:p>
          <a:p>
            <a:pPr lvl="1">
              <a:spcBef>
                <a:spcPct val="0"/>
              </a:spcBef>
              <a:buNone/>
            </a:pPr>
            <a:r>
              <a:rPr lang="en-US" altLang="en-AS">
                <a:solidFill>
                  <a:srgbClr val="00B0F0"/>
                </a:solidFill>
              </a:rPr>
              <a:t>Có ít nhất 15% các quan sát có giá trị &gt;= 3730</a:t>
            </a:r>
          </a:p>
          <a:p>
            <a:pPr lvl="1">
              <a:buNone/>
            </a:pPr>
            <a:r>
              <a:rPr lang="en-US" altLang="en-AS"/>
              <a:t>Phân vị thứ 50:	i = 50.12/100 = 6</a:t>
            </a:r>
          </a:p>
          <a:p>
            <a:pPr lvl="1">
              <a:buNone/>
            </a:pPr>
            <a:r>
              <a:rPr lang="en-US" altLang="en-AS"/>
              <a:t>				Vì i là số nguyên nên lấy trung bình D[6], D[7]</a:t>
            </a:r>
          </a:p>
          <a:p>
            <a:pPr lvl="1">
              <a:buNone/>
            </a:pPr>
            <a:r>
              <a:rPr lang="en-US" altLang="en-AS"/>
              <a:t>				P50 = (3490 + 3520) / 2 = 3505 (= median !)</a:t>
            </a:r>
          </a:p>
          <a:p>
            <a:pPr lvl="1">
              <a:buNone/>
            </a:pPr>
            <a:r>
              <a:rPr lang="en-US" altLang="en-AS">
                <a:solidFill>
                  <a:srgbClr val="00B0F0"/>
                </a:solidFill>
              </a:rPr>
              <a:t>Có ít nhất 50% các quan sát có giá trị &lt;= 3505</a:t>
            </a:r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Tứ phân vị (quartile)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AS"/>
              <a:t>|Q1| = |Q2| = |Q3| = |Q4| = 25%</a:t>
            </a:r>
          </a:p>
          <a:p>
            <a:pPr lvl="1">
              <a:buNone/>
            </a:pPr>
            <a:r>
              <a:rPr lang="en-US" altLang="en-AS"/>
              <a:t>Q1 = P25</a:t>
            </a:r>
          </a:p>
          <a:p>
            <a:pPr lvl="1">
              <a:buNone/>
            </a:pPr>
            <a:r>
              <a:rPr lang="en-US" altLang="en-AS"/>
              <a:t>Q2 = P50 (median)</a:t>
            </a:r>
          </a:p>
          <a:p>
            <a:pPr lvl="1">
              <a:buNone/>
            </a:pPr>
            <a:r>
              <a:rPr lang="en-US" altLang="en-AS"/>
              <a:t>Q3 = P75</a:t>
            </a:r>
            <a:endParaRPr lang="en-US"/>
          </a:p>
          <a:p>
            <a:r>
              <a:rPr lang="en-US" altLang="en-AS" smtClean="0"/>
              <a:t>quan </a:t>
            </a:r>
            <a:r>
              <a:rPr lang="en-US" altLang="en-AS"/>
              <a:t>tâm đến những dữ liệu ở hai bên median (Q1 và </a:t>
            </a:r>
            <a:r>
              <a:rPr lang="en-US" altLang="en-AS"/>
              <a:t>Q3</a:t>
            </a:r>
            <a:r>
              <a:rPr lang="en-US" altLang="en-AS" smtClean="0"/>
              <a:t>)</a:t>
            </a:r>
          </a:p>
          <a:p>
            <a:r>
              <a:rPr lang="en-US" altLang="en-AS"/>
              <a:t>hạn chế tác động của những outliers ở 2 </a:t>
            </a:r>
            <a:r>
              <a:rPr lang="en-US" altLang="en-AS"/>
              <a:t>đầu </a:t>
            </a:r>
            <a:r>
              <a:rPr lang="en-US" altLang="en-AS" smtClean="0"/>
              <a:t>mút</a:t>
            </a:r>
          </a:p>
        </p:txBody>
      </p:sp>
    </p:spTree>
    <p:extLst>
      <p:ext uri="{BB962C8B-B14F-4D97-AF65-F5344CB8AC3E}">
        <p14:creationId xmlns:p14="http://schemas.microsoft.com/office/powerpoint/2010/main" val="12562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0</TotalTime>
  <Words>210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Corbel</vt:lpstr>
      <vt:lpstr>Symbol</vt:lpstr>
      <vt:lpstr>Depth</vt:lpstr>
      <vt:lpstr>Microsoft Equation 3.0</vt:lpstr>
      <vt:lpstr>Boxplot</vt:lpstr>
      <vt:lpstr>Bách phân vị (percentile)</vt:lpstr>
      <vt:lpstr>Bách phân vị (percentile)</vt:lpstr>
      <vt:lpstr>Tứ phân vị (quartile)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2020-09-17T00:54:51Z</dcterms:created>
  <dcterms:modified xsi:type="dcterms:W3CDTF">2020-09-17T01:36:14Z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ArticulateGUID">
    <vt:lpwstr>95149D92-95DF-4440-82B3-97A4AF88C781</vt:lpwstr>
  </property>
  <property fmtid="{D5CDD505-2E9C-101B-9397-08002B2CF9AE}" pid="4" name="ArticulatePath">
    <vt:lpwstr>Presentation2</vt:lpwstr>
  </property>
</Properties>
</file>